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5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BC08BC6-39D0-42F4-978B-6E4D9805AA40}" type="datetimeFigureOut">
              <a:rPr lang="id-ID" smtClean="0"/>
              <a:pPr/>
              <a:t>13/01/2014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133A0C-3DD5-467F-BDF6-BC7E7AEEFE9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C08BC6-39D0-42F4-978B-6E4D9805AA40}" type="datetimeFigureOut">
              <a:rPr lang="id-ID" smtClean="0"/>
              <a:pPr/>
              <a:t>13/01/2014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133A0C-3DD5-467F-BDF6-BC7E7AEEFE9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C08BC6-39D0-42F4-978B-6E4D9805AA40}" type="datetimeFigureOut">
              <a:rPr lang="id-ID" smtClean="0"/>
              <a:pPr/>
              <a:t>13/01/2014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133A0C-3DD5-467F-BDF6-BC7E7AEEFE9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C08BC6-39D0-42F4-978B-6E4D9805AA40}" type="datetimeFigureOut">
              <a:rPr lang="id-ID" smtClean="0"/>
              <a:pPr/>
              <a:t>13/01/2014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133A0C-3DD5-467F-BDF6-BC7E7AEEFE9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C08BC6-39D0-42F4-978B-6E4D9805AA40}" type="datetimeFigureOut">
              <a:rPr lang="id-ID" smtClean="0"/>
              <a:pPr/>
              <a:t>13/01/2014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133A0C-3DD5-467F-BDF6-BC7E7AEEFE9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C08BC6-39D0-42F4-978B-6E4D9805AA40}" type="datetimeFigureOut">
              <a:rPr lang="id-ID" smtClean="0"/>
              <a:pPr/>
              <a:t>13/01/2014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133A0C-3DD5-467F-BDF6-BC7E7AEEFE9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C08BC6-39D0-42F4-978B-6E4D9805AA40}" type="datetimeFigureOut">
              <a:rPr lang="id-ID" smtClean="0"/>
              <a:pPr/>
              <a:t>13/01/2014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133A0C-3DD5-467F-BDF6-BC7E7AEEFE9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C08BC6-39D0-42F4-978B-6E4D9805AA40}" type="datetimeFigureOut">
              <a:rPr lang="id-ID" smtClean="0"/>
              <a:pPr/>
              <a:t>13/01/2014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133A0C-3DD5-467F-BDF6-BC7E7AEEFE9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C08BC6-39D0-42F4-978B-6E4D9805AA40}" type="datetimeFigureOut">
              <a:rPr lang="id-ID" smtClean="0"/>
              <a:pPr/>
              <a:t>13/01/2014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133A0C-3DD5-467F-BDF6-BC7E7AEEFE9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BC08BC6-39D0-42F4-978B-6E4D9805AA40}" type="datetimeFigureOut">
              <a:rPr lang="id-ID" smtClean="0"/>
              <a:pPr/>
              <a:t>13/01/2014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133A0C-3DD5-467F-BDF6-BC7E7AEEFE9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BC08BC6-39D0-42F4-978B-6E4D9805AA40}" type="datetimeFigureOut">
              <a:rPr lang="id-ID" smtClean="0"/>
              <a:pPr/>
              <a:t>13/01/2014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D133A0C-3DD5-467F-BDF6-BC7E7AEEFE9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BC08BC6-39D0-42F4-978B-6E4D9805AA40}" type="datetimeFigureOut">
              <a:rPr lang="id-ID" smtClean="0"/>
              <a:pPr/>
              <a:t>13/01/2014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D133A0C-3DD5-467F-BDF6-BC7E7AEEFE9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Menentukan Luasnya pengujian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500042"/>
            <a:ext cx="8329642" cy="5626121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LUASNYA  PROSEDUR SUBSTANTIF </a:t>
            </a:r>
          </a:p>
          <a:p>
            <a:pPr>
              <a:buNone/>
            </a:pPr>
            <a:endParaRPr lang="id-ID" dirty="0"/>
          </a:p>
          <a:p>
            <a:pPr>
              <a:buNone/>
            </a:pPr>
            <a:r>
              <a:rPr lang="id-ID" dirty="0" smtClean="0"/>
              <a:t>Menentukan Sampling size 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Cara paling umum dalam metode sampling pada uji rincian adalah monetery – unit sampling di singkat MUS . Dengan MUS probabilitas terpilihnya suatu item (seperti saldo piutang seorang pelanggan ) adalah proposional dengan nilai moneter item itu .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500042"/>
            <a:ext cx="8329642" cy="5626121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Pemilihan Confidance factor </a:t>
            </a:r>
          </a:p>
          <a:p>
            <a:pPr>
              <a:buNone/>
            </a:pPr>
            <a:r>
              <a:rPr lang="id-ID" dirty="0" smtClean="0"/>
              <a:t>Dalam merancang uji substantif , auditor dapat memanfaatkan tiga tingkat penurunan risiko , yakni tinggi , moderat , dan rendah . Perbedaan ketiga tingkat penurunan risiko dapat didasarkan atas confidance factor yang digunakan dalam memilih sampel . Makin tinggi confidance factor , makin banyak sampel yang diambil dan makin tinggi tingkat pengurang risiko yang diperoleh.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625" y="500063"/>
          <a:ext cx="8258176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9088"/>
                <a:gridCol w="4129088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CONFIDENCE LEVEL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CONFIDENCE</a:t>
                      </a:r>
                      <a:r>
                        <a:rPr lang="id-ID" baseline="0" dirty="0" smtClean="0"/>
                        <a:t> FACTOR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50%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0,7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55%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0,8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60%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0,9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65%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1,1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70%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1,2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75%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1,4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80%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1,6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85%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1,9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90%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2,3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95%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3,0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98%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3,7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99%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4,6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571480"/>
            <a:ext cx="8329642" cy="5554683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Sampling interval</a:t>
            </a:r>
          </a:p>
          <a:p>
            <a:pPr>
              <a:buNone/>
            </a:pPr>
            <a:r>
              <a:rPr lang="id-ID" dirty="0" smtClean="0"/>
              <a:t>Sampling interval adalah “jarak” atau interval antara satu sampel dengan sampel berikutnya . </a:t>
            </a:r>
          </a:p>
          <a:p>
            <a:pPr>
              <a:buNone/>
            </a:pPr>
            <a:r>
              <a:rPr lang="id-ID" dirty="0" smtClean="0"/>
              <a:t>Sampling interval dihitung dengan rumus berikut : </a:t>
            </a:r>
          </a:p>
          <a:p>
            <a:pPr>
              <a:buNone/>
            </a:pPr>
            <a:r>
              <a:rPr lang="id-ID" dirty="0" smtClean="0"/>
              <a:t>Sampling internal = performance materiality : confidance factor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571480"/>
            <a:ext cx="8329642" cy="5554683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Sampel Size </a:t>
            </a:r>
          </a:p>
          <a:p>
            <a:pPr>
              <a:buNone/>
            </a:pPr>
            <a:r>
              <a:rPr lang="id-ID" dirty="0" smtClean="0"/>
              <a:t>Sampel size adalah banyaknya sampel dalam suatu populasi . Definisi populasi disini adalah populasi yang akan diuji . </a:t>
            </a:r>
          </a:p>
          <a:p>
            <a:pPr>
              <a:buNone/>
            </a:pPr>
            <a:endParaRPr lang="id-ID" dirty="0"/>
          </a:p>
          <a:p>
            <a:pPr>
              <a:buNone/>
            </a:pPr>
            <a:r>
              <a:rPr lang="id-ID" dirty="0" smtClean="0"/>
              <a:t>Sampel size dihitung dengan rumus : </a:t>
            </a:r>
          </a:p>
          <a:p>
            <a:pPr>
              <a:buNone/>
            </a:pPr>
            <a:r>
              <a:rPr lang="id-ID" dirty="0" smtClean="0"/>
              <a:t>Sampel size : population to be tasted : sampling interval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71480"/>
            <a:ext cx="8258204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Luasnya prosedur analitikal substantif</a:t>
            </a:r>
          </a:p>
          <a:p>
            <a:pPr>
              <a:buNone/>
            </a:pPr>
            <a:r>
              <a:rPr lang="id-ID" dirty="0" smtClean="0"/>
              <a:t>Prosedur analitikal substantif bisa merupakan pengujian utama dalam uji saldo akun , atau bisa juga dikombinasikan dengan uji rincian lainya . </a:t>
            </a:r>
          </a:p>
          <a:p>
            <a:pPr>
              <a:buNone/>
            </a:pPr>
            <a:r>
              <a:rPr lang="id-ID" dirty="0" smtClean="0"/>
              <a:t>Jenis prosedur analitikal ini berguna untuk memberikan pemahaman mengenai entitas , pelaksanaan prosedur penilaian resiko dan menelaah laporan keuangan final . Dalam merancang prosedur analitikal substantif , auditor : </a:t>
            </a:r>
          </a:p>
          <a:p>
            <a:pPr>
              <a:buNone/>
            </a:pPr>
            <a:r>
              <a:rPr lang="id-ID" dirty="0" smtClean="0"/>
              <a:t> 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571480"/>
            <a:ext cx="8329642" cy="555468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id-ID" dirty="0" smtClean="0"/>
              <a:t>Menetapkan selisih antara angka yang dicatat dan angka ekspektasi , yang tidak memerlukan penyelidikan lebih lanjut . </a:t>
            </a:r>
          </a:p>
          <a:p>
            <a:pPr marL="514350" indent="-514350">
              <a:buAutoNum type="arabicPeriod"/>
            </a:pPr>
            <a:r>
              <a:rPr lang="id-ID" dirty="0" smtClean="0"/>
              <a:t>Memperhitungkan kemungkinan bahwa gabungan salah saji dalam saldo akun , transaksi , atau disclosure tertentu , bisa mencapai angka agregat salah saji yang tidak dapat diterima .</a:t>
            </a:r>
          </a:p>
          <a:p>
            <a:pPr marL="514350" indent="-514350">
              <a:buAutoNum type="arabicPeriod"/>
            </a:pPr>
            <a:r>
              <a:rPr lang="id-ID" dirty="0" smtClean="0"/>
              <a:t>Meningkatkan tingkat pengurangan risiko yang diinginkan ketika risiko salah saji material maningkat.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71480"/>
            <a:ext cx="8258204" cy="5554683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UJI PENGENDALIAN </a:t>
            </a:r>
          </a:p>
          <a:p>
            <a:pPr>
              <a:buNone/>
            </a:pPr>
            <a:r>
              <a:rPr lang="id-ID" dirty="0" smtClean="0"/>
              <a:t>Presedur uji pengendalian terdiri atas jenis prosedur yang berikut :</a:t>
            </a:r>
          </a:p>
          <a:p>
            <a:pPr marL="514350" indent="-514350">
              <a:buAutoNum type="arabicPeriod"/>
            </a:pPr>
            <a:r>
              <a:rPr lang="id-ID" dirty="0" smtClean="0"/>
              <a:t>Bertanya pada pegawai yang tepat . Tapi ingat inqury saja tidak cukup untuk menguji berfungsinya pengendalian </a:t>
            </a:r>
          </a:p>
          <a:p>
            <a:pPr marL="514350" indent="-514350">
              <a:buAutoNum type="arabicPeriod"/>
            </a:pPr>
            <a:r>
              <a:rPr lang="id-ID" dirty="0" smtClean="0"/>
              <a:t>Inspeksi atas dokumentasi yang relevan </a:t>
            </a:r>
          </a:p>
          <a:p>
            <a:pPr marL="514350" indent="-514350">
              <a:buAutoNum type="arabicPeriod"/>
            </a:pPr>
            <a:r>
              <a:rPr lang="id-ID" dirty="0" smtClean="0"/>
              <a:t>Pengamatan atas operasi entitas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155</TotalTime>
  <Words>325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Menentukan Luasnya pengujian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Menentukan Luasnya pengujian</dc:title>
  <dc:creator>HP</dc:creator>
  <cp:lastModifiedBy>XP</cp:lastModifiedBy>
  <cp:revision>18</cp:revision>
  <dcterms:created xsi:type="dcterms:W3CDTF">2014-01-03T06:09:32Z</dcterms:created>
  <dcterms:modified xsi:type="dcterms:W3CDTF">2014-01-13T15:31:35Z</dcterms:modified>
</cp:coreProperties>
</file>